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7" r:id="rId2"/>
    <p:sldId id="268" r:id="rId3"/>
    <p:sldId id="269" r:id="rId4"/>
    <p:sldId id="270" r:id="rId5"/>
    <p:sldId id="272" r:id="rId6"/>
    <p:sldId id="279" r:id="rId7"/>
    <p:sldId id="281" r:id="rId8"/>
    <p:sldId id="283" r:id="rId9"/>
  </p:sldIdLst>
  <p:sldSz cx="18288000" cy="10287000"/>
  <p:notesSz cx="6858000" cy="9144000"/>
  <p:embeddedFontLst>
    <p:embeddedFont>
      <p:font typeface="Gowun Batang" pitchFamily="2" charset="-127"/>
      <p:regular r:id="rId11"/>
      <p:bold r:id="rId12"/>
    </p:embeddedFont>
    <p:embeddedFont>
      <p:font typeface="Noto Sans CJK KR Regular" panose="020B0600000101010101" charset="-127"/>
      <p:regular r:id="rId13"/>
    </p:embeddedFont>
    <p:embeddedFont>
      <p:font typeface="Pretendard Bold" panose="020B0600000101010101" charset="-127"/>
      <p:bold r:id="rId14"/>
    </p:embeddedFont>
    <p:embeddedFont>
      <p:font typeface="Pretendard Light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60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E8F66-54A4-4F68-8051-6F48FFB6E4EE}" type="datetimeFigureOut">
              <a:rPr lang="ko-KR" altLang="en-US" smtClean="0"/>
              <a:t>2024-08-01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3139B-991A-4C8B-A0BF-615887427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오징어 금어기 기간이 초여름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3139B-991A-4C8B-A0BF-615887427E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67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원양어업 지원 </a:t>
            </a:r>
            <a:r>
              <a:rPr lang="en-US" altLang="ko-KR" dirty="0"/>
              <a:t>+ </a:t>
            </a:r>
            <a:r>
              <a:rPr lang="ko-KR" altLang="en-US" dirty="0"/>
              <a:t>신규 오징어 어장 확대 추진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3139B-991A-4C8B-A0BF-615887427E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9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2024.07.25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6600" y="9372600"/>
            <a:ext cx="8928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dirty="0">
                <a:solidFill>
                  <a:srgbClr val="91C9E3"/>
                </a:solidFill>
                <a:latin typeface="Pretendard Light"/>
              </a:rPr>
              <a:t>A simple presentation template suitable for both long and short articles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2000" y="5130800"/>
            <a:ext cx="91313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altLang="en-US" sz="3500" spc="-200" dirty="0">
                <a:solidFill>
                  <a:srgbClr val="000000"/>
                </a:solidFill>
                <a:ea typeface="Pretendard Medium"/>
              </a:rPr>
              <a:t>수온 상승이 오징어 어획량에 미치는 영향</a:t>
            </a:r>
            <a:endParaRPr lang="ko-KR" sz="35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03600" y="3149600"/>
            <a:ext cx="11480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altLang="en-US" sz="7100" spc="-400" dirty="0">
                <a:solidFill>
                  <a:srgbClr val="91C9E3"/>
                </a:solidFill>
                <a:ea typeface="Pretendard Bold"/>
              </a:rPr>
              <a:t>기후 변화가 어류에 미치는 영향</a:t>
            </a:r>
            <a:endParaRPr lang="ko-KR" sz="7100" b="0" i="0" u="none" strike="noStrike" spc="-4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800" b="0" i="0" u="none" strike="noStrike" spc="100" dirty="0">
                <a:solidFill>
                  <a:srgbClr val="91C9E3"/>
                </a:solidFill>
                <a:latin typeface="Pretendard Light"/>
              </a:rPr>
              <a:t>SIMPLE PRESENTATION TEMPLATES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수온과 오징어 </a:t>
            </a:r>
            <a:r>
              <a:rPr lang="ko-KR" altLang="en-US" sz="5000" spc="-300" dirty="0">
                <a:solidFill>
                  <a:srgbClr val="3D3D3D"/>
                </a:solidFill>
                <a:ea typeface="Pretendard Bold"/>
              </a:rPr>
              <a:t>어획량의 관계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6400" y="8022354"/>
            <a:ext cx="15544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0390"/>
              </a:lnSpc>
              <a:buFont typeface="Wingdings" panose="05000000000000000000" pitchFamily="2" charset="2"/>
              <a:buChar char="Ø"/>
            </a:pPr>
            <a:r>
              <a:rPr 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&gt;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수온과 오징어 어획량 간에 큰 상관관계가 존재하지 않았다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  <a:p>
            <a:pPr marL="342900" lvl="0" indent="-342900" algn="l">
              <a:lnSpc>
                <a:spcPct val="110390"/>
              </a:lnSpc>
              <a:buFont typeface="Wingdings" panose="05000000000000000000" pitchFamily="2" charset="2"/>
              <a:buChar char="Ø"/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하지만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수온이 일정 이상 올라가면 오징어 수확량이 크게 줄어든 것을 확일 할 수 있다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B4190F-2ED7-FBB8-A809-9C19A954BF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7407" r="9722" b="5787"/>
          <a:stretch/>
        </p:blipFill>
        <p:spPr>
          <a:xfrm>
            <a:off x="1041070" y="1401046"/>
            <a:ext cx="8319159" cy="64158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05A1D3-3B9A-EBB9-7F7B-CED90E41BF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2153" r="9571" b="-695"/>
          <a:stretch/>
        </p:blipFill>
        <p:spPr>
          <a:xfrm>
            <a:off x="9360229" y="1774307"/>
            <a:ext cx="8240642" cy="64933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6A5580-801D-A586-09EC-DE1BF1F1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4044" y="1517096"/>
            <a:ext cx="676369" cy="257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6600" y="7123909"/>
            <a:ext cx="16713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=&gt; </a:t>
            </a: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수온이 </a:t>
            </a:r>
            <a:r>
              <a:rPr lang="en-US" alt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20</a:t>
            </a: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도 이상이 되면 오징어의 적정 서식 수온에서 벗어나게 된다  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" y="6323809"/>
            <a:ext cx="9131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CJK KR Regular"/>
              </a:rPr>
              <a:t>출처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CJK KR Regular"/>
              </a:rPr>
              <a:t>세계일보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sz="2000" b="0" i="0" u="none" strike="noStrike" dirty="0">
                <a:solidFill>
                  <a:srgbClr val="000000"/>
                </a:solidFill>
                <a:latin typeface="Noto Sans CJK KR Regular"/>
              </a:rPr>
              <a:t>https://www.segye.com/newsView/20231206519072)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B6449A-82F5-28C7-E396-2943158C8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243814"/>
            <a:ext cx="14091549" cy="5676105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D768C3C2-7837-442D-E1B5-96B6D8AC2D0B}"/>
              </a:ext>
            </a:extLst>
          </p:cNvPr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수온과 오징어 </a:t>
            </a:r>
            <a:r>
              <a:rPr lang="ko-KR" altLang="en-US" sz="5000" spc="-300" dirty="0">
                <a:solidFill>
                  <a:srgbClr val="3D3D3D"/>
                </a:solidFill>
                <a:ea typeface="Pretendard Bold"/>
              </a:rPr>
              <a:t>어획량의 관계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29EEFBF7-8928-1A47-AF15-F7287C3D8CC5}"/>
              </a:ext>
            </a:extLst>
          </p:cNvPr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수온과 오징어 어획량의 변화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435EBB-9B03-3185-3D63-833D1535C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76" y="1554266"/>
            <a:ext cx="2880000" cy="21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CB7A58-CD41-75A2-E1DE-0CF1B838E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63" y="1475468"/>
            <a:ext cx="2880000" cy="21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C41330-138C-0F17-A7B9-8126F0F306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600" y="1507147"/>
            <a:ext cx="2880000" cy="21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D3F7B2E-9253-C80C-6D9F-2EB79FB87F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356" y="1507147"/>
            <a:ext cx="2880000" cy="21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A60A7B-2AA1-87F3-01BF-178142E18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756" y="1475468"/>
            <a:ext cx="2880000" cy="21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DEB756-B6BD-C590-06E8-D30E5AFF6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02" y="4124211"/>
            <a:ext cx="2880000" cy="21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286BEB-6A73-84D6-C768-E37E3D9EF3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17" y="4166228"/>
            <a:ext cx="2880000" cy="21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019BE9-0581-E255-D2D6-09325F2EE6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69" y="3967637"/>
            <a:ext cx="2880000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E30023-8342-FC63-BE52-AC5C08039C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562" y="3872124"/>
            <a:ext cx="2880000" cy="216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9633A81-D720-579D-5FC5-DBF704217F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503" y="3831207"/>
            <a:ext cx="2880000" cy="21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70B7C2E-29B8-1C75-E5EA-FA17292105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97" y="6701508"/>
            <a:ext cx="2880000" cy="21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CC8CC40-F7F2-6C10-0601-777E080DE6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469" y="6729372"/>
            <a:ext cx="288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133BB20-6F0A-9DCC-746D-C3E3CC270E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28863" y="2462803"/>
            <a:ext cx="9354273" cy="477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066BB67C-AEF0-EB86-7F3A-6361FF9D88E4}"/>
              </a:ext>
            </a:extLst>
          </p:cNvPr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수온과 오징어 어획량의 변화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C1BD4F-1BC8-065B-4F79-5378502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5" y="1727200"/>
            <a:ext cx="5930900" cy="59730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7DF3BB-423B-8584-CCF2-EDE968E42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38" y="1799873"/>
            <a:ext cx="5852172" cy="61546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2461FF-6788-D971-AFCE-99849C7834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05" y="1799874"/>
            <a:ext cx="5257800" cy="6154667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E5F60967-C380-AB49-CDE1-BA6DC57EFEEB}"/>
              </a:ext>
            </a:extLst>
          </p:cNvPr>
          <p:cNvSpPr txBox="1"/>
          <p:nvPr/>
        </p:nvSpPr>
        <p:spPr>
          <a:xfrm>
            <a:off x="761354" y="7981142"/>
            <a:ext cx="16713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4500" b="0" i="0" u="none" strike="noStrike" spc="-300" dirty="0">
                <a:solidFill>
                  <a:srgbClr val="3D3D3D"/>
                </a:solidFill>
                <a:ea typeface="Pretendard Bold"/>
              </a:rPr>
              <a:t>=&gt;  </a:t>
            </a:r>
            <a:r>
              <a:rPr lang="ko-KR" altLang="en-US" sz="4500" b="0" i="0" u="none" strike="noStrike" spc="-300" dirty="0">
                <a:solidFill>
                  <a:srgbClr val="3D3D3D"/>
                </a:solidFill>
                <a:ea typeface="Pretendard Bold"/>
              </a:rPr>
              <a:t>수온이 지속적으로 상승함에 따라 오징어 어획량이 감소한 것으로 보인다</a:t>
            </a:r>
            <a:endParaRPr lang="ko-KR" sz="45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066BB67C-AEF0-EB86-7F3A-6361FF9D88E4}"/>
              </a:ext>
            </a:extLst>
          </p:cNvPr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수온과 오징어 어획량의 변화 </a:t>
            </a:r>
            <a:r>
              <a:rPr kumimoji="0" lang="en-US" altLang="ko-KR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+ </a:t>
            </a:r>
            <a:r>
              <a:rPr kumimoji="0" lang="ko-KR" altLang="en-US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특이점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42A4C2-533C-9E8E-AF3B-27197C658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17" y="1206335"/>
            <a:ext cx="5852172" cy="4389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4FBD78-109F-FC75-2882-BD0E88772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17" y="5332721"/>
            <a:ext cx="5852172" cy="43891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A2D9C3-7C75-C5C6-74C4-5DC5DF9AD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306" y="1790700"/>
            <a:ext cx="9417136" cy="2743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FBAB8A-3DF7-57FC-0750-FC28FDF04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301143"/>
            <a:ext cx="6629400" cy="4710774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59E16AF7-392D-4A0C-DF72-AD53D5D4FA18}"/>
              </a:ext>
            </a:extLst>
          </p:cNvPr>
          <p:cNvSpPr txBox="1"/>
          <p:nvPr/>
        </p:nvSpPr>
        <p:spPr>
          <a:xfrm rot="20733305">
            <a:off x="1879058" y="3622869"/>
            <a:ext cx="13011469" cy="266282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개체 수에 변화가 있을까</a:t>
            </a:r>
            <a:r>
              <a:rPr kumimoji="0" lang="en-US" altLang="ko-KR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?</a:t>
            </a:r>
            <a:endParaRPr kumimoji="0" lang="ko-KR" altLang="en-US" sz="5000" b="0" i="0" u="none" strike="noStrike" kern="1200" cap="none" spc="-30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24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67600AF-B744-8B68-3CBA-2B6A989E029F}"/>
              </a:ext>
            </a:extLst>
          </p:cNvPr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그 </a:t>
            </a:r>
            <a:r>
              <a:rPr lang="ko-KR" altLang="en-US" sz="5000" spc="-300" dirty="0">
                <a:solidFill>
                  <a:srgbClr val="3D3D3D"/>
                </a:solidFill>
                <a:latin typeface="Calibri"/>
                <a:ea typeface="Pretendard Bold"/>
              </a:rPr>
              <a:t>많던 오징어는 어디로 갔나</a:t>
            </a:r>
            <a:endParaRPr kumimoji="0" lang="ko-KR" altLang="en-US" sz="5000" b="0" i="0" u="none" strike="noStrike" kern="1200" cap="none" spc="-30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6815BF-66EC-1563-4157-CE1FD6945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86" y="1181100"/>
            <a:ext cx="5001323" cy="7611537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1116EC3-86B3-EC6D-F9EB-405CFE0F76A5}"/>
              </a:ext>
            </a:extLst>
          </p:cNvPr>
          <p:cNvSpPr txBox="1"/>
          <p:nvPr/>
        </p:nvSpPr>
        <p:spPr>
          <a:xfrm>
            <a:off x="-457200" y="8830149"/>
            <a:ext cx="10214264" cy="2717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출처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현대해양 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https://www.hdhy.co.kr/news/articleView.html?idxno=15429)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04A6EA-CE63-6959-B7E2-BB5847242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131" y="5900923"/>
            <a:ext cx="8653418" cy="1050932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E8FB9E12-5971-415D-FD8E-7A3BB160071D}"/>
              </a:ext>
            </a:extLst>
          </p:cNvPr>
          <p:cNvSpPr txBox="1"/>
          <p:nvPr/>
        </p:nvSpPr>
        <p:spPr>
          <a:xfrm>
            <a:off x="4649932" y="4893872"/>
            <a:ext cx="11492194" cy="3672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출처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시사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in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https://www.sisain.co.kr/news/articleView.html?idxno=52303)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86EFD-69DC-8F9A-CB5E-416F9283014D}"/>
              </a:ext>
            </a:extLst>
          </p:cNvPr>
          <p:cNvSpPr txBox="1"/>
          <p:nvPr/>
        </p:nvSpPr>
        <p:spPr>
          <a:xfrm>
            <a:off x="6955009" y="3658004"/>
            <a:ext cx="9399318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Gowun Batang"/>
              </a:rPr>
              <a:t>오징어는 주로 가을과 겨울에 산란을 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owun Batang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owun Batang"/>
              </a:rPr>
              <a:t>수온이 높으면 알과 치어의 생존율이 떨어진다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owun Batang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owun Batang"/>
              </a:rPr>
              <a:t>북한과 중국이 공동 어로 협약을 맺으면서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owun Batang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owun Batang"/>
              </a:rPr>
              <a:t>중국 저인망 어선들이 북한 수역에서 오징어를 잡아들이는 탓도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owun Batang"/>
              </a:rPr>
              <a:t>.</a:t>
            </a:r>
            <a:endParaRPr lang="ko-KR" altLang="en-US" dirty="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39B657D-D495-C333-5789-04B167F77050}"/>
              </a:ext>
            </a:extLst>
          </p:cNvPr>
          <p:cNvSpPr txBox="1"/>
          <p:nvPr/>
        </p:nvSpPr>
        <p:spPr>
          <a:xfrm>
            <a:off x="5616820" y="7104056"/>
            <a:ext cx="11492194" cy="3672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출처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서울</a:t>
            </a:r>
            <a:r>
              <a:rPr lang="en-US" altLang="ko-KR" sz="1500" b="0" i="0" u="none" strike="noStrike" dirty="0" err="1">
                <a:solidFill>
                  <a:srgbClr val="000000"/>
                </a:solidFill>
                <a:latin typeface="Noto Sans CJK KR Regular"/>
              </a:rPr>
              <a:t>Pn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https://go.seoul.co.kr/news/newsView.php?id=20240430009003&amp;wlog_tag3=naver)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3CCAD1-449A-FE13-3F74-7ED3AD521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131" y="1865920"/>
            <a:ext cx="917385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67600AF-B744-8B68-3CBA-2B6A989E029F}"/>
              </a:ext>
            </a:extLst>
          </p:cNvPr>
          <p:cNvSpPr txBox="1"/>
          <p:nvPr/>
        </p:nvSpPr>
        <p:spPr>
          <a:xfrm>
            <a:off x="1042348" y="1562100"/>
            <a:ext cx="35699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spc="-300" dirty="0">
                <a:solidFill>
                  <a:srgbClr val="3D3D3D"/>
                </a:solidFill>
                <a:latin typeface="Calibri"/>
                <a:ea typeface="Pretendard Bold"/>
              </a:rPr>
              <a:t>결론</a:t>
            </a:r>
            <a:endParaRPr kumimoji="0" lang="ko-KR" altLang="en-US" sz="5000" b="0" i="0" u="none" strike="noStrike" kern="1200" cap="none" spc="-30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1116EC3-86B3-EC6D-F9EB-405CFE0F76A5}"/>
              </a:ext>
            </a:extLst>
          </p:cNvPr>
          <p:cNvSpPr txBox="1"/>
          <p:nvPr/>
        </p:nvSpPr>
        <p:spPr>
          <a:xfrm>
            <a:off x="-457200" y="8830149"/>
            <a:ext cx="10214264" cy="2717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맑은 고딕" panose="020B0503020000020004" pitchFamily="50" charset="-127"/>
                <a:cs typeface="+mn-cs"/>
              </a:rPr>
              <a:t>현대해양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+mn-ea"/>
                <a:cs typeface="+mn-cs"/>
              </a:rPr>
              <a:t>https://www.hdhy.co.kr/news/articleView.html?idxno=15429)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2F07A-3975-DB1B-88F4-33D9D96335B7}"/>
              </a:ext>
            </a:extLst>
          </p:cNvPr>
          <p:cNvSpPr txBox="1"/>
          <p:nvPr/>
        </p:nvSpPr>
        <p:spPr>
          <a:xfrm>
            <a:off x="1473007" y="3797490"/>
            <a:ext cx="9722043" cy="2876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500" dirty="0"/>
              <a:t>수온이 상승이 오징어의 어획량 감소에 영향을 줬지만 미미하다</a:t>
            </a:r>
            <a:endParaRPr lang="en-US" altLang="ko-KR" sz="2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500" dirty="0"/>
              <a:t>수온의 영향보다</a:t>
            </a:r>
            <a:r>
              <a:rPr lang="en-US" altLang="ko-KR" sz="2500" dirty="0"/>
              <a:t>,  </a:t>
            </a:r>
            <a:r>
              <a:rPr lang="ko-KR" altLang="en-US" sz="2500" dirty="0"/>
              <a:t>어장 지도의 북상으로 인한 중국의 남획과 불법어선으로 인해 우리나라 어획량이 크게 줄어든 것으로 보인다</a:t>
            </a:r>
            <a:endParaRPr lang="en-US" altLang="ko-KR" sz="2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AB0B7A-9310-6B46-8582-2B77EF1DB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2341121"/>
            <a:ext cx="523259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296</Words>
  <Application>Microsoft Office PowerPoint</Application>
  <PresentationFormat>사용자 지정</PresentationFormat>
  <Paragraphs>30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Calibri</vt:lpstr>
      <vt:lpstr>Wingdings</vt:lpstr>
      <vt:lpstr>Noto Sans CJK KR Regular</vt:lpstr>
      <vt:lpstr>맑은 고딕</vt:lpstr>
      <vt:lpstr>Pretendard Light</vt:lpstr>
      <vt:lpstr>Gowun Batang</vt:lpstr>
      <vt:lpstr>Pretendard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KDP-25</dc:creator>
  <cp:lastModifiedBy>KDP-25</cp:lastModifiedBy>
  <cp:revision>3</cp:revision>
  <dcterms:created xsi:type="dcterms:W3CDTF">2006-08-16T00:00:00Z</dcterms:created>
  <dcterms:modified xsi:type="dcterms:W3CDTF">2024-08-01T02:00:03Z</dcterms:modified>
</cp:coreProperties>
</file>